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2" r:id="rId2"/>
    <p:sldId id="263" r:id="rId3"/>
    <p:sldId id="265" r:id="rId4"/>
    <p:sldId id="268" r:id="rId5"/>
    <p:sldId id="266" r:id="rId6"/>
    <p:sldId id="267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03EB2FE-A1ED-4BFA-8A1B-7D8B628AC90A}" type="datetimeFigureOut">
              <a:rPr lang="es-MX" smtClean="0"/>
              <a:pPr/>
              <a:t>19/09/2010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8EEE652-C144-45E5-A345-A122BE4C8C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B2FE-A1ED-4BFA-8A1B-7D8B628AC90A}" type="datetimeFigureOut">
              <a:rPr lang="es-MX" smtClean="0"/>
              <a:pPr/>
              <a:t>19/09/2010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52-C144-45E5-A345-A122BE4C8C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B2FE-A1ED-4BFA-8A1B-7D8B628AC90A}" type="datetimeFigureOut">
              <a:rPr lang="es-MX" smtClean="0"/>
              <a:pPr/>
              <a:t>19/09/2010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52-C144-45E5-A345-A122BE4C8C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03EB2FE-A1ED-4BFA-8A1B-7D8B628AC90A}" type="datetimeFigureOut">
              <a:rPr lang="es-MX" smtClean="0"/>
              <a:pPr/>
              <a:t>19/09/2010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52-C144-45E5-A345-A122BE4C8C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03EB2FE-A1ED-4BFA-8A1B-7D8B628AC90A}" type="datetimeFigureOut">
              <a:rPr lang="es-MX" smtClean="0"/>
              <a:pPr/>
              <a:t>19/09/2010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8EEE652-C144-45E5-A345-A122BE4C8CB2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03EB2FE-A1ED-4BFA-8A1B-7D8B628AC90A}" type="datetimeFigureOut">
              <a:rPr lang="es-MX" smtClean="0"/>
              <a:pPr/>
              <a:t>19/09/2010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8EEE652-C144-45E5-A345-A122BE4C8C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03EB2FE-A1ED-4BFA-8A1B-7D8B628AC90A}" type="datetimeFigureOut">
              <a:rPr lang="es-MX" smtClean="0"/>
              <a:pPr/>
              <a:t>19/09/2010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8EEE652-C144-45E5-A345-A122BE4C8C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B2FE-A1ED-4BFA-8A1B-7D8B628AC90A}" type="datetimeFigureOut">
              <a:rPr lang="es-MX" smtClean="0"/>
              <a:pPr/>
              <a:t>19/09/2010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52-C144-45E5-A345-A122BE4C8C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03EB2FE-A1ED-4BFA-8A1B-7D8B628AC90A}" type="datetimeFigureOut">
              <a:rPr lang="es-MX" smtClean="0"/>
              <a:pPr/>
              <a:t>19/09/2010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8EEE652-C144-45E5-A345-A122BE4C8C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03EB2FE-A1ED-4BFA-8A1B-7D8B628AC90A}" type="datetimeFigureOut">
              <a:rPr lang="es-MX" smtClean="0"/>
              <a:pPr/>
              <a:t>19/09/2010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8EEE652-C144-45E5-A345-A122BE4C8C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03EB2FE-A1ED-4BFA-8A1B-7D8B628AC90A}" type="datetimeFigureOut">
              <a:rPr lang="es-MX" smtClean="0"/>
              <a:pPr/>
              <a:t>19/09/2010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8EEE652-C144-45E5-A345-A122BE4C8C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03EB2FE-A1ED-4BFA-8A1B-7D8B628AC90A}" type="datetimeFigureOut">
              <a:rPr lang="es-MX" smtClean="0"/>
              <a:pPr/>
              <a:t>19/09/2010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8EEE652-C144-45E5-A345-A122BE4C8C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857232"/>
            <a:ext cx="6629400" cy="1826363"/>
          </a:xfrm>
        </p:spPr>
        <p:txBody>
          <a:bodyPr>
            <a:normAutofit/>
          </a:bodyPr>
          <a:lstStyle/>
          <a:p>
            <a:r>
              <a:rPr lang="es-MX" sz="6000" dirty="0" smtClean="0">
                <a:solidFill>
                  <a:srgbClr val="0070C0"/>
                </a:solidFill>
                <a:latin typeface="Broadway" pitchFamily="82" charset="0"/>
              </a:rPr>
              <a:t>PAULO COELHO</a:t>
            </a:r>
            <a:endParaRPr lang="es-MX" sz="6000" dirty="0">
              <a:solidFill>
                <a:srgbClr val="0070C0"/>
              </a:solidFill>
              <a:latin typeface="Broadway" pitchFamily="82" charset="0"/>
            </a:endParaRPr>
          </a:p>
        </p:txBody>
      </p:sp>
      <p:sp>
        <p:nvSpPr>
          <p:cNvPr id="37890" name="AutoShape 2" descr="data:image/jpeg;base64,/9j/4AAQSkZJRgABAQAAAQABAAD/2wCEAAkGBhASEBQUEhQUFBUUEBQUFhAVFBAUFRcUFhUVFBUUFBUXHCYeFxkjGRQUHy8gIycpLCwsFR4xNTAqNSYrLCkBCQoKDgwOFw8PFykcHBwpKSkpKSkpKSkpKSkpKSwpKSkpKSkpKSkpKSkpKSkpKSkpKSwpKSwpKSksLCkpKSkpKf/AABEIANAA0AMBIgACEQEDEQH/xAAcAAABBQEBAQAAAAAAAAAAAAAAAQIDBAUGBwj/xAA+EAABAwIEAwUGBAQEBwAAAAABAAIRAyEEBRIxQVFhBiJxgZETMkKhsdEUUnLwByPB4TNigvEVJENTssLS/8QAGQEAAwEBAQAAAAAAAAAAAAAAAAECAwQF/8QAIBEBAQACAwEBAQADAAAAAAAAAAECEQMhMRJBYQQTIv/aAAwDAQACEQMRAD8A8PQhC3IJQkTggihKgIQmlQhEoBUhQhBFC7vsT2W1tbVdYarEjfa7BxA5niuHoi42347efNe8dm8LGHpu3LmjvEAE24D4R0WXJlqKk3dJ8twGgWnzMnlJ6rTZTPH0UtKjbZTNpWXDba7ccZirmkontV3Qq9ViVi4pVBzVDF0JC1301TrssVNgjkM0w1lyeYNIkcV2+ctj1XH5xGpacfoz8c9icTq7rr2sefJZtRsFTYl/e8DIS1jqEwBbqvQjzr1VVCAhUYQlSJAxCEJqCcEgTkFSwhCEJCVIlQAhAQgLuTYX2temz87w31X0XRwwZoYNmMaPON14H2JpF2Pw8ED+c0meU3X0HiPfPl9Fzc96a8XqZrVYbSEKKk36KfWufGOioXtiVUqi4Vmo+VC7qnVRDiTAWZVq72V2vUt9Fnmb81nVyMPMW6j4XXFZ20z6rucWww7rZcnnVECUYXVF7jgsSe8UtEpuK94+Kaxen+POyI4XSJX7pqCKkQhMzEIQhRQnJAEqE0qEIQRQlQEIIIQhAavZRhONw/u/49P3rj3h819F4kd7zC+eexlLVmGFEx/zDJPQGT8gvoXEHvea5efxtxerDHJ5KrtdATK2Z0mC7gueOhLUcQoK9buqtVzlrthZR06uph5otaQ57CSEmIwwbHgE38TDSOIJ9CsfMu0MCAQSLQLpdA3MAOXP/dcZ2jpGCeY2WzXxuJeCadNx6kEA+uwXO51iq+k+1pxI4EW8OarDHtFz6riam/qkanVdymM3XfHDTXhNUlUqNMQISoTNGhCEKPCVIEqEhKkShBFSIQgioSJUg67+F2AZUzBhc7SWNL2iB3iOAle41Gy8+AXzVlmYPoVWVKdnNcCDE8b+u3mvpHCumDzY0+q5ed0cSpidbnlosJF/LgqGNwuGaJc6TckSItc38OS1sVhC5pDTGq08lSxPZtjqbmkuBJP8xrofcQRMixFoWEbfjMwWY4d47hkHZwOoHzC28soA/ZZuX9n6VFrabGkgGeA8+a6BrdLY6KdL/HKdtQ6mNVPzvusDs7iZpatPeNQtLg3W+35RsLHcre7at/kOXLdmc5FN3+VwE+PNOL103e0+KxFCkw0qYeXEb6n6Rx1v1e94CFwebY/EiS8HS7dh1aTzDZuDxXpVfFtcJBBB5EhcP2mrNjS1suMgEnUb7xCvHKb8Z/GWq4qpRBu24n9hV6rIXSUclcylqcInh91zuLdcrrxy345s8dInJEgclWjIShCAmDEIQhRyVIlQkqUJoTkiBSykSJg5CRCCOa6DK+lcM7u03c6bf/EFfNEL3L+H2dficAwuMvoEU3czpA0k+LVz886234rJdO2abKrVqOHUeIUmFr2T3tndcvrpnSvRpmZIHPSD8ypXlZuaZro7rNyQBzlW8M0N0h3iSSd0v4vWu2V2owethA4heQ1sT7CoWuESbGeq9qzWu0k9AV4v2mAqV3aRIBj7rTD3Q707DDsD6YI4t/eyazA0W97TfiTc/NYXY3Of+mTtYE+K38zsyeazyx+bppO4ye0GLb7IxyheePuT4rex9cl2nmViYlsOK6+Gajj50bt0iRC3cxUkoSIBqUJEoTMqVCEEAlSICAVKhWKeBqOEhpjnt9UJvSuhW25bUPAeoTHYJw5eoQX1FdbvZHtVUwFbW0a2ObpfSmA4cD4grI/CO/ZCUYVx2RZvo5lI+g8gzZtehTqts17Q6OXTyMjyWhiMVDSvPv4S5nNCpQcb036m/ofc+jvqu5xVOWxzIXm5z5tjuwymU2o5XhDVqmq6zWyGT8TuJC0MVgHF4c1ztvd4RzUhrtpADlAH1so8VmvBvS3hP9U5JIdzuV6YWfUqmoMDrkbCLA815/mnYx4cXOc4m5GmwtuLr0auyNTju4zEibd7fyXOZtmwa8F5AEQAL2mR4XARjlq9KuOVjlcLlPsqoExffhYe90mPmuiFc1WFrve0yN4O8H5LCqZrrc+bkmZg24QXdFu5cbNMjcX5ngG9LlVnN9pxyyxsjk62Fh5J+E3XP433yuqz2sBiKgG2/wAlyWMdLit+JHMhlKmSl1Lfbm0chN1I1IBE5qanNTFKlSIQRVPhMG6obbDdx2A6qBdLl2GNOkLAuJ1OHGOA/fNERnl8xXZhmU40iSfjPPoOCmqAnc3IjjEqWsWuBgRI9CNiqz6hLZ4t3+6pzW79VmPjpuDvukY4B1/BSYpkmRs9kj9Td1A4zB5t+YRtWiON/FHtA07+d0VBLDzaZ8ioKlwD1hFVJttZXmrsLVZXZ8JhzdtTDZzV7RlmY069JtSmdTXt1A2nwPUFeFU4fRcPimV038M+0Xs6n4dx7tQ9zkKnEdJj1XNzYb7jo/x8/nqvT8wwxq6Gg7HvfNTfgGCwY2OR+6ny4ggzvI9I5qZ8GLcDfhbZcmnZM9M6rhKYEBk8bxuudznCEktaA39IGr5LqqtFkc7x1vwHVUMfSDeQiO8N52+chGmk5tOMdk7WghzQ3u90c+ILuZN1WfV/DhpfYNc4adpkag4DjEkSumzXBanNeQZu0jh7u65Ht60CgzTweQRuT1/uqxm6yy5P1yePxhc57z8RKxnulWa7u6AqhK7cZqMc8t0iEITQEIQgFTgmpwVEVCEIJbyvDe0qtB2Fz4BdPUcsjIKcBzufd/qVffUTjn5Luo6tWDKheRIPA2cPon1HgqqHEHSdjt9E2RrnQ0j/ALbwR+k2P1UUW/TUI8k6rv8Aqa5h9O6fWFGXTq/0n5BJtPE+HbJcObSFUpiWuHI/RWqRh4KgIiq4c0UsUuWuv4iEmHqewxFOp+Ssx/kHA/SVFg3aX+anzSnZvilZuHLrN9B5bWOqN2ubqaRF+I+SvFm0czJ+y4D+HPaMV6AoPP8ANoARPxU+B6ke6fJdx7cQZItw4ri1rqu3f6grjc2vcTyFp+qqYh+p07nUNI4QLBXK7SBM/DYcZWYKYiCTImL8dyVOqr6hMaBDjN9J34EG99rgLzjtdjmupkXBkOBBgX38jyXU53nFJgDDUaCRJNjHKF5nnuYtqv7l2gm5G/PwCvCdp/rGrPkqFPemLpZhCEIAQhCAVOCanBWVKhCfRolzg0bkwkTey9umk3qCfUp7nLqcL2EdpaKlQCGgaWt1RbiSocZ2FeP8Oo09HAt+YlT/ALMWOXFle3KuNlBUOoR8Q2WhmWR4ihd7Dp/M2HD1GyyjU/3Vyy+M/mz0hqS2fPzCWnQeQXBri3S0F+k6RwgnZROdDj1E+a9cpZaz/h7KQEN9g0EcCXNBcT1kzKnPP5b8fH9bjyue8D1Cjx4ir4hOxWGfSqGnUBkGxPEcCE3MHTocr3uM/n5y1TH2cCrWM71KeIMqu+4U+HMsIQm3yjL8a+lVZVpuLXNNiOv1HRexdnu0rMbSmzarBD2f+zei8Tw43bxEx9lpZXmr6NRtSm4gj9kFZcnH9z+tsOT4y/j2bEYmpGl0kdN4XE9pS8NOl1RoLiYlw34E/vdb2TdscPXA1uDKnEG0+BWzXoU3jgR5FcWspe3bjlj7HkeGyCrVMkGN9RlNzbL2UWHmvRM5xdCi0lzmtHUgfJeT5/nPtnnT7s2PE+XALXH6yoyzjKe6TKahC6GAQhCCCEIQCpwTU4LQqcrOXmHzyuPFVQuuyjscR3qzoke43f8A1E8VOVk9LVs6auG7fFoAqscT+dkGfEFdBl/aajW911/y7OHi3dY1LJ8O34Af1d76qlj+zlF12TTdwcw7Hw+y578tJ9Sduye8OHjwXJ5/2QY+XUYY8/D8Lv8A5KmwGa1aXdr3AsK7ASDw77d2nqt1lYOU+eNOsp28gxVN7CWPaWuadjuvWuyudNr4WnF3BoY8ci0R8xBVPP8As3SxDL2cB3X8R06hcz2Vw1XCY3S8dyo1zNYu0ndt+Btx5q7lM4nHH5v8dN2vyZlWiTHfbdrgLzyXmdWpLR0K9nxDdbSvIs/wRo13t4O7w8/7o4rrouTGXtENlLhXw7xUDHWT3GAD1XW4abVOmr0KeSA8jg64TMfcNcm13SxruRSXO5FouI6dVHVrPAs5w8HOH9UrKuyixFQ3SqMdyqNR5JuZ8TKYlcbpFnXWEIQkYQhCAEIQkCpwTU4LZKSjOoabmRA68LLuqOZ13RqpOaSJJJbp+sjwXKdnsSynWDnwBpIBOwJ2K6k4oHYrHP1eKycQ4JzcSCqDq6jFTfxKzU1BUU7MVG6yWVipDWSolbrcZI3VagYquE2cAR4jl1WfRrcFI6p122WdaSttmMIsT9lyvbnDtcwP4tO/TktN2L1Mkb8liZxU10nAnw8kY3sWdOXovUxdYqk10FTseu6VxZY97TkzTUNJ0scOSdQfYhQ0jcjoUyk9WMO7uptd1lHhnIxDktj5/wClcoQhZtwhCEUBCEJALQoZaCAXE34BQ4DD6nSdh9eS1iYU2hgJwTU4LoTVrLajRVaXCQDfzsD6rqK2lwh1weC44u4BXcNmb2CHSW/MeB/osc+zjbfhxENJHq4c9iZTaL3AnUABNiDM87cFWp5gx2zvI2KnD1ClnWkFS6rurJBVSpr9OtCmFWVnNqKWnVhTYcq6953HmFRx1PuuP+Xl0VhtRK0iIPGynxcriCla6FezPLSwktu2fToVnrpxvTGxLSemB101CradJGuuiq+UyUFK0a7IhCFMUEIQgBPo0i4wExamW0obJ4/RKhZo0w0ADh9eaeAiUkqTYQSpoTl0oXskoy8k/CPmbfdbDgDwCo5S2GE83fQK6Vz31StVy+mfhA8LJKdHRbUS3keH9lO4qNxS2ZHtmLpAYUeuPBOFQJBK16ma9UtSlY8oNeFTknh8dVUaSpQlobS2O8eCo4nJqbtu6en2U4KlBSg253FZW9nUcx9lUIXVlUcVRpHcCTxG4Wkt/U1goVzEYHSJBBHDx5QqzqRHAqtgxCEJAIQhAPpMlwHMrZasrAjvjwP0WqClQeglAKaInqk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5" name="4 Imagen" descr="p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3000372"/>
            <a:ext cx="3357586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71538" y="1142984"/>
            <a:ext cx="6629400" cy="2714644"/>
          </a:xfrm>
        </p:spPr>
        <p:txBody>
          <a:bodyPr>
            <a:normAutofit lnSpcReduction="10000"/>
          </a:bodyPr>
          <a:lstStyle/>
          <a:p>
            <a:endParaRPr lang="es-MX" sz="1600" b="1" dirty="0" smtClean="0">
              <a:latin typeface="Arial Black" pitchFamily="34" charset="0"/>
            </a:endParaRPr>
          </a:p>
          <a:p>
            <a:endParaRPr lang="es-MX" sz="1600" b="1" dirty="0" smtClean="0">
              <a:latin typeface="Arial Black" pitchFamily="34" charset="0"/>
            </a:endParaRPr>
          </a:p>
          <a:p>
            <a:r>
              <a:rPr lang="es-MX" sz="1600" b="1" dirty="0" smtClean="0">
                <a:latin typeface="Arial Black" pitchFamily="34" charset="0"/>
              </a:rPr>
              <a:t>Paulo </a:t>
            </a:r>
            <a:r>
              <a:rPr lang="es-MX" sz="1600" b="1" dirty="0" smtClean="0">
                <a:latin typeface="Arial Black" pitchFamily="34" charset="0"/>
              </a:rPr>
              <a:t>Coelho nació en Rió de </a:t>
            </a:r>
            <a:r>
              <a:rPr lang="es-MX" sz="1600" b="1" dirty="0" smtClean="0">
                <a:latin typeface="Arial Black" pitchFamily="34" charset="0"/>
              </a:rPr>
              <a:t>Janeiro ,Brasil el </a:t>
            </a:r>
            <a:r>
              <a:rPr lang="es-MX" sz="1600" b="1" dirty="0" smtClean="0">
                <a:latin typeface="Arial Black" pitchFamily="34" charset="0"/>
              </a:rPr>
              <a:t>24 de Agosto de 1947, en el seno de una familia </a:t>
            </a:r>
            <a:r>
              <a:rPr lang="es-MX" sz="1600" b="1" dirty="0" smtClean="0">
                <a:latin typeface="Arial Black" pitchFamily="34" charset="0"/>
              </a:rPr>
              <a:t>de clase media  y de fuerte influencia </a:t>
            </a:r>
            <a:r>
              <a:rPr lang="es-MX" sz="1600" b="1" dirty="0" err="1" smtClean="0">
                <a:latin typeface="Arial Black" pitchFamily="34" charset="0"/>
              </a:rPr>
              <a:t>catolica</a:t>
            </a:r>
            <a:r>
              <a:rPr lang="es-MX" sz="1600" b="1" dirty="0" smtClean="0">
                <a:latin typeface="Arial Black" pitchFamily="34" charset="0"/>
              </a:rPr>
              <a:t>.</a:t>
            </a:r>
            <a:endParaRPr lang="es-MX" sz="1600" b="1" dirty="0" smtClean="0">
              <a:latin typeface="Arial Black" pitchFamily="34" charset="0"/>
            </a:endParaRPr>
          </a:p>
          <a:p>
            <a:endParaRPr lang="es-MX" sz="1600" b="1" dirty="0" smtClean="0">
              <a:latin typeface="Arial Black" pitchFamily="34" charset="0"/>
            </a:endParaRPr>
          </a:p>
          <a:p>
            <a:r>
              <a:rPr lang="es-MX" sz="1600" b="1" dirty="0" smtClean="0">
                <a:latin typeface="Arial Black" pitchFamily="34" charset="0"/>
              </a:rPr>
              <a:t>Estudió </a:t>
            </a:r>
            <a:r>
              <a:rPr lang="es-MX" sz="1600" b="1" dirty="0" smtClean="0">
                <a:latin typeface="Arial Black" pitchFamily="34" charset="0"/>
              </a:rPr>
              <a:t>con los Jesuitas y comenzó la carrera de Derecho, la que abandono a finales de los años 60` para sumergirse en la cultura hippie del momento, recorriendo diferentes países del continente americano y europeo</a:t>
            </a:r>
          </a:p>
          <a:p>
            <a:endParaRPr lang="es-MX" sz="1800" b="1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71538" y="4500570"/>
            <a:ext cx="67151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Arial Black" pitchFamily="34" charset="0"/>
              </a:rPr>
              <a:t>En 1972 </a:t>
            </a:r>
            <a:r>
              <a:rPr lang="es-MX" sz="1600" dirty="0" smtClean="0">
                <a:latin typeface="Arial Black" pitchFamily="34" charset="0"/>
              </a:rPr>
              <a:t>inicio su </a:t>
            </a:r>
            <a:r>
              <a:rPr lang="es-MX" sz="1600" dirty="0" smtClean="0">
                <a:latin typeface="Arial Black" pitchFamily="34" charset="0"/>
              </a:rPr>
              <a:t>carrera como autor, que incluye trabajos periodísticos, guiones para la pantalla chica, dirección escénica </a:t>
            </a:r>
            <a:r>
              <a:rPr lang="es-MX" sz="1600" dirty="0" smtClean="0">
                <a:latin typeface="Arial Black" pitchFamily="34" charset="0"/>
              </a:rPr>
              <a:t>y </a:t>
            </a:r>
            <a:r>
              <a:rPr lang="es-MX" sz="1600" dirty="0" smtClean="0">
                <a:latin typeface="Arial Black" pitchFamily="34" charset="0"/>
              </a:rPr>
              <a:t>composición de </a:t>
            </a:r>
            <a:r>
              <a:rPr lang="es-MX" sz="1600" dirty="0" smtClean="0">
                <a:latin typeface="Arial Black" pitchFamily="34" charset="0"/>
              </a:rPr>
              <a:t>canciones, </a:t>
            </a:r>
            <a:r>
              <a:rPr lang="es-MX" sz="1600" dirty="0" smtClean="0">
                <a:latin typeface="Arial Black" pitchFamily="34" charset="0"/>
              </a:rPr>
              <a:t>aunque su fama viene derivada de su labor como novelista.</a:t>
            </a:r>
          </a:p>
          <a:p>
            <a:endParaRPr lang="es-MX" sz="16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57224" y="3786190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 Black" pitchFamily="34" charset="0"/>
              </a:rPr>
              <a:t>Su punto de partida </a:t>
            </a:r>
            <a:r>
              <a:rPr lang="es-MX" dirty="0" smtClean="0">
                <a:latin typeface="Arial Black" pitchFamily="34" charset="0"/>
              </a:rPr>
              <a:t>para el éxito popular fue “El peregrino de Compostela”(1987), donde relato sus experiencias durante la peregrinación por el camino de </a:t>
            </a:r>
            <a:r>
              <a:rPr lang="es-MX" dirty="0" smtClean="0">
                <a:latin typeface="Arial Black" pitchFamily="34" charset="0"/>
              </a:rPr>
              <a:t>Santiago.</a:t>
            </a:r>
          </a:p>
          <a:p>
            <a:endParaRPr lang="es-MX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57224" y="1285860"/>
            <a:ext cx="72152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 Black" pitchFamily="34" charset="0"/>
              </a:rPr>
              <a:t>En 1974 fue encarcelado, acusado de subversión por el gobierno brasileño. Se caso con la pintora Cristina </a:t>
            </a:r>
            <a:r>
              <a:rPr lang="es-MX" dirty="0" err="1" smtClean="0">
                <a:latin typeface="Arial Black" pitchFamily="34" charset="0"/>
              </a:rPr>
              <a:t>Oiticia</a:t>
            </a:r>
            <a:r>
              <a:rPr lang="es-MX" dirty="0" smtClean="0">
                <a:latin typeface="Arial Black" pitchFamily="34" charset="0"/>
              </a:rPr>
              <a:t> y con ella adopto en los 80`los preceptos de la orden religiosa RAM( rigor, amor, misericordia)</a:t>
            </a:r>
          </a:p>
          <a:p>
            <a:r>
              <a:rPr lang="es-MX" dirty="0" smtClean="0">
                <a:latin typeface="Arial Black" pitchFamily="34" charset="0"/>
              </a:rPr>
              <a:t>Es un reconocido artífice de </a:t>
            </a:r>
            <a:r>
              <a:rPr lang="es-MX" dirty="0" err="1" smtClean="0">
                <a:latin typeface="Arial Black" pitchFamily="34" charset="0"/>
              </a:rPr>
              <a:t>best-séller</a:t>
            </a:r>
            <a:r>
              <a:rPr lang="es-MX" dirty="0" smtClean="0">
                <a:latin typeface="Arial Black" pitchFamily="34" charset="0"/>
              </a:rPr>
              <a:t>, de estilo sencillo llenos de una inspiración mística de claro aliento espiritual.</a:t>
            </a:r>
            <a:endParaRPr lang="es-MX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00100" y="1214422"/>
            <a:ext cx="74295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 Black" pitchFamily="34" charset="0"/>
              </a:rPr>
              <a:t>“El Alquimista”(1988), fue el que lo lanzo a la fama internacionalmente.</a:t>
            </a:r>
          </a:p>
          <a:p>
            <a:r>
              <a:rPr lang="es-MX" dirty="0" smtClean="0">
                <a:latin typeface="Arial Black" pitchFamily="34" charset="0"/>
              </a:rPr>
              <a:t>Escrito en apenas quince días, se convirtió de inmediato en uno de los mayores éxitos contemporáneos de la literatura escrita en lengua portuguesa. Fue traducida a numerosos idiomas, en la actualidad hay más de veinticinco versiones, y durante muchas semanas batió todos los récords de permanencia en las listas de los libros más vendidos de Brasil, Francia, Italia e Israel. En España, la obra despertó tanto interés que, a los diez años de haber aparecido, ya había alcanzado prácticamente las cincuenta reediciones; y en todo el mundo se han vendido 35 millones de ejemplares.</a:t>
            </a:r>
            <a:endParaRPr lang="es-MX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14414" y="642918"/>
            <a:ext cx="65008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 Black" pitchFamily="34" charset="0"/>
              </a:rPr>
              <a:t>Otros títulos conocidos internacionalmente son; “Brida”(1990), “Las Valquirias”(1992), “La quinta Montaña”(1996), “Verónica decide Morir”(1998) o “A orillas del río piedra me senté y llore” (2002) </a:t>
            </a:r>
          </a:p>
          <a:p>
            <a:r>
              <a:rPr lang="es-MX" dirty="0" smtClean="0">
                <a:latin typeface="Arial Black" pitchFamily="34" charset="0"/>
              </a:rPr>
              <a:t>Y en el 2003 lanzo a </a:t>
            </a:r>
            <a:r>
              <a:rPr lang="es-MX" dirty="0" smtClean="0">
                <a:latin typeface="Arial Black" pitchFamily="34" charset="0"/>
              </a:rPr>
              <a:t>las librerías </a:t>
            </a:r>
            <a:r>
              <a:rPr lang="es-MX" dirty="0" smtClean="0">
                <a:latin typeface="Arial Black" pitchFamily="34" charset="0"/>
              </a:rPr>
              <a:t>”Once minutos</a:t>
            </a:r>
            <a:r>
              <a:rPr lang="es-MX" i="1" dirty="0" smtClean="0">
                <a:latin typeface="Arial Black" pitchFamily="34" charset="0"/>
              </a:rPr>
              <a:t>”</a:t>
            </a:r>
            <a:r>
              <a:rPr lang="es-MX" dirty="0" smtClean="0">
                <a:latin typeface="Arial Black" pitchFamily="34" charset="0"/>
              </a:rPr>
              <a:t>, </a:t>
            </a:r>
            <a:r>
              <a:rPr lang="es-MX" dirty="0" smtClean="0">
                <a:latin typeface="Arial Black" pitchFamily="34" charset="0"/>
              </a:rPr>
              <a:t>la novela más erótica de su aplaudido catálogo </a:t>
            </a:r>
            <a:r>
              <a:rPr lang="es-MX" dirty="0" smtClean="0">
                <a:latin typeface="Arial Black" pitchFamily="34" charset="0"/>
              </a:rPr>
              <a:t>creativo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3" name="2 Imagen" descr="pc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3214686"/>
            <a:ext cx="3786214" cy="2714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1000108"/>
            <a:ext cx="75009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 Black" pitchFamily="34" charset="0"/>
              </a:rPr>
              <a:t>A pesar del </a:t>
            </a:r>
            <a:r>
              <a:rPr lang="es-MX" dirty="0" smtClean="0">
                <a:latin typeface="Arial Black" pitchFamily="34" charset="0"/>
              </a:rPr>
              <a:t>éxito </a:t>
            </a:r>
            <a:r>
              <a:rPr lang="es-MX" dirty="0" smtClean="0">
                <a:latin typeface="Arial Black" pitchFamily="34" charset="0"/>
              </a:rPr>
              <a:t>obtenido, </a:t>
            </a:r>
            <a:r>
              <a:rPr lang="es-MX" dirty="0" smtClean="0">
                <a:latin typeface="Arial Black" pitchFamily="34" charset="0"/>
              </a:rPr>
              <a:t>Coelho es </a:t>
            </a:r>
            <a:r>
              <a:rPr lang="es-MX" dirty="0" smtClean="0">
                <a:latin typeface="Arial Black" pitchFamily="34" charset="0"/>
              </a:rPr>
              <a:t>considerado por un sector de la crítica como un autor menor, s</a:t>
            </a:r>
            <a:r>
              <a:rPr lang="es-MX" dirty="0" smtClean="0">
                <a:latin typeface="Arial Black" pitchFamily="34" charset="0"/>
              </a:rPr>
              <a:t>u estilo </a:t>
            </a:r>
            <a:r>
              <a:rPr lang="es-MX" dirty="0" smtClean="0">
                <a:latin typeface="Arial Black" pitchFamily="34" charset="0"/>
              </a:rPr>
              <a:t>sencillo, cargado de espiritualidad </a:t>
            </a:r>
            <a:r>
              <a:rPr lang="es-MX" dirty="0" smtClean="0">
                <a:latin typeface="Arial Black" pitchFamily="34" charset="0"/>
              </a:rPr>
              <a:t> </a:t>
            </a:r>
            <a:r>
              <a:rPr lang="es-MX" dirty="0" smtClean="0">
                <a:latin typeface="Arial Black" pitchFamily="34" charset="0"/>
              </a:rPr>
              <a:t>narrando vivencias </a:t>
            </a:r>
            <a:r>
              <a:rPr lang="es-MX" dirty="0" smtClean="0">
                <a:latin typeface="Arial Black" pitchFamily="34" charset="0"/>
              </a:rPr>
              <a:t>propias, lo ha hecho recibir </a:t>
            </a:r>
            <a:r>
              <a:rPr lang="es-MX" dirty="0" smtClean="0">
                <a:latin typeface="Arial Black" pitchFamily="34" charset="0"/>
              </a:rPr>
              <a:t>feroces críticas por su escasa calidad gramatical</a:t>
            </a:r>
            <a:r>
              <a:rPr lang="es-MX" dirty="0" smtClean="0">
                <a:latin typeface="Arial Black" pitchFamily="34" charset="0"/>
              </a:rPr>
              <a:t>,</a:t>
            </a:r>
            <a:r>
              <a:rPr lang="es-MX" dirty="0" smtClean="0">
                <a:latin typeface="Arial Black" pitchFamily="34" charset="0"/>
              </a:rPr>
              <a:t> debido principalmente a la </a:t>
            </a:r>
            <a:r>
              <a:rPr lang="es-MX" dirty="0" smtClean="0">
                <a:latin typeface="Arial Black" pitchFamily="34" charset="0"/>
              </a:rPr>
              <a:t>simpleza de sus letras </a:t>
            </a:r>
            <a:r>
              <a:rPr lang="es-MX" dirty="0" smtClean="0">
                <a:latin typeface="Arial Black" pitchFamily="34" charset="0"/>
              </a:rPr>
              <a:t>y a lo trillado de sus temas y personajes</a:t>
            </a:r>
            <a:r>
              <a:rPr lang="es-MX" dirty="0" smtClean="0">
                <a:latin typeface="Arial Black" pitchFamily="34" charset="0"/>
              </a:rPr>
              <a:t> </a:t>
            </a:r>
            <a:r>
              <a:rPr lang="es-MX" dirty="0" smtClean="0">
                <a:latin typeface="Arial Black" pitchFamily="34" charset="0"/>
              </a:rPr>
              <a:t>a lo que sin embargo él llama “lenguaje nuevo”. </a:t>
            </a:r>
            <a:endParaRPr lang="es-MX" dirty="0" smtClean="0">
              <a:latin typeface="Arial Black" pitchFamily="34" charset="0"/>
            </a:endParaRPr>
          </a:p>
          <a:p>
            <a:endParaRPr lang="es-MX" smtClean="0">
              <a:latin typeface="Arial Black" pitchFamily="34" charset="0"/>
            </a:endParaRPr>
          </a:p>
          <a:p>
            <a:r>
              <a:rPr lang="es-MX" smtClean="0">
                <a:latin typeface="Arial Black" pitchFamily="34" charset="0"/>
              </a:rPr>
              <a:t>Sus </a:t>
            </a:r>
            <a:r>
              <a:rPr lang="es-MX" dirty="0" smtClean="0">
                <a:latin typeface="Arial Black" pitchFamily="34" charset="0"/>
              </a:rPr>
              <a:t>lanzamientos editoriales se cuentan como éxitos de ventas en todo el </a:t>
            </a:r>
            <a:r>
              <a:rPr lang="es-MX" dirty="0" smtClean="0">
                <a:latin typeface="Arial Black" pitchFamily="34" charset="0"/>
              </a:rPr>
              <a:t>mundo</a:t>
            </a:r>
            <a:r>
              <a:rPr lang="es-MX" dirty="0" smtClean="0">
                <a:latin typeface="Arial Black" pitchFamily="34" charset="0"/>
              </a:rPr>
              <a:t>.</a:t>
            </a:r>
            <a:r>
              <a:rPr lang="es-MX" dirty="0" smtClean="0">
                <a:latin typeface="Arial Black" pitchFamily="34" charset="0"/>
              </a:rPr>
              <a:t> </a:t>
            </a:r>
            <a:r>
              <a:rPr lang="es-MX" dirty="0" smtClean="0">
                <a:latin typeface="Arial Black" pitchFamily="34" charset="0"/>
              </a:rPr>
              <a:t>Ha obtenido numerosos premios y es miembro de la Academia Brasileña de las Letras.</a:t>
            </a:r>
            <a:endParaRPr lang="es-MX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Concurrencia">
      <a:dk1>
        <a:sysClr val="windowText" lastClr="C100C1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514</TotalTime>
  <Words>294</Words>
  <Application>Microsoft Office PowerPoint</Application>
  <PresentationFormat>Presentación en pantalla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Brío</vt:lpstr>
      <vt:lpstr>PAULO COELHO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 KAHLO</dc:title>
  <dc:creator>liliana</dc:creator>
  <cp:lastModifiedBy>liliana</cp:lastModifiedBy>
  <cp:revision>34</cp:revision>
  <dcterms:created xsi:type="dcterms:W3CDTF">2010-09-11T03:07:29Z</dcterms:created>
  <dcterms:modified xsi:type="dcterms:W3CDTF">2010-09-20T08:44:29Z</dcterms:modified>
</cp:coreProperties>
</file>